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57" r:id="rId8"/>
    <p:sldId id="281" r:id="rId9"/>
    <p:sldId id="282" r:id="rId10"/>
    <p:sldId id="284" r:id="rId11"/>
    <p:sldId id="286" r:id="rId12"/>
    <p:sldId id="287" r:id="rId13"/>
    <p:sldId id="288" r:id="rId14"/>
    <p:sldId id="289" r:id="rId15"/>
    <p:sldId id="258" r:id="rId16"/>
    <p:sldId id="285" r:id="rId17"/>
    <p:sldId id="262" r:id="rId18"/>
    <p:sldId id="283" r:id="rId19"/>
    <p:sldId id="292" r:id="rId20"/>
    <p:sldId id="293" r:id="rId21"/>
    <p:sldId id="290" r:id="rId22"/>
    <p:sldId id="291" r:id="rId23"/>
    <p:sldId id="263" r:id="rId24"/>
    <p:sldId id="264" r:id="rId25"/>
    <p:sldId id="265" r:id="rId26"/>
    <p:sldId id="270" r:id="rId27"/>
    <p:sldId id="271" r:id="rId28"/>
    <p:sldId id="27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4397" autoAdjust="0"/>
    <p:restoredTop sz="94660"/>
  </p:normalViewPr>
  <p:slideViewPr>
    <p:cSldViewPr>
      <p:cViewPr varScale="1">
        <p:scale>
          <a:sx n="68" d="100"/>
          <a:sy n="68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старшая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познавательное развитие</c:v>
                </c:pt>
                <c:pt idx="1">
                  <c:v>физическое развитие</c:v>
                </c:pt>
                <c:pt idx="2">
                  <c:v>худ.эстет.развитие</c:v>
                </c:pt>
                <c:pt idx="3">
                  <c:v>соц.ком.развитие</c:v>
                </c:pt>
                <c:pt idx="4">
                  <c:v>речевое развитие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92</c:v>
                </c:pt>
                <c:pt idx="1">
                  <c:v>84</c:v>
                </c:pt>
                <c:pt idx="2">
                  <c:v>92</c:v>
                </c:pt>
                <c:pt idx="3">
                  <c:v>94</c:v>
                </c:pt>
                <c:pt idx="4">
                  <c:v>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подготовительная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познавательное развитие</c:v>
                </c:pt>
                <c:pt idx="1">
                  <c:v>физическое развитие</c:v>
                </c:pt>
                <c:pt idx="2">
                  <c:v>худ.эстет.развитие</c:v>
                </c:pt>
                <c:pt idx="3">
                  <c:v>соц.ком.развитие</c:v>
                </c:pt>
                <c:pt idx="4">
                  <c:v>речевое развитие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95</c:v>
                </c:pt>
                <c:pt idx="1">
                  <c:v>76</c:v>
                </c:pt>
                <c:pt idx="2">
                  <c:v>78</c:v>
                </c:pt>
                <c:pt idx="3">
                  <c:v>92</c:v>
                </c:pt>
                <c:pt idx="4">
                  <c:v>70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младшая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познавательное развитие</c:v>
                </c:pt>
                <c:pt idx="1">
                  <c:v>физическое развитие</c:v>
                </c:pt>
                <c:pt idx="2">
                  <c:v>худ.эстет.развитие</c:v>
                </c:pt>
                <c:pt idx="3">
                  <c:v>соц.ком.развитие</c:v>
                </c:pt>
                <c:pt idx="4">
                  <c:v>речевое развитие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92</c:v>
                </c:pt>
                <c:pt idx="1">
                  <c:v>95</c:v>
                </c:pt>
                <c:pt idx="2">
                  <c:v>94</c:v>
                </c:pt>
                <c:pt idx="3">
                  <c:v>95</c:v>
                </c:pt>
                <c:pt idx="4">
                  <c:v>95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средняя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познавательное развитие</c:v>
                </c:pt>
                <c:pt idx="1">
                  <c:v>физическое развитие</c:v>
                </c:pt>
                <c:pt idx="2">
                  <c:v>худ.эстет.развитие</c:v>
                </c:pt>
                <c:pt idx="3">
                  <c:v>соц.ком.развитие</c:v>
                </c:pt>
                <c:pt idx="4">
                  <c:v>речевое развитие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76</c:v>
                </c:pt>
                <c:pt idx="1">
                  <c:v>82</c:v>
                </c:pt>
                <c:pt idx="2">
                  <c:v>94</c:v>
                </c:pt>
                <c:pt idx="3">
                  <c:v>82</c:v>
                </c:pt>
                <c:pt idx="4">
                  <c:v>84</c:v>
                </c:pt>
              </c:numCache>
            </c:numRef>
          </c:val>
        </c:ser>
        <c:marker val="1"/>
        <c:axId val="62854656"/>
        <c:axId val="62856192"/>
      </c:lineChart>
      <c:catAx>
        <c:axId val="62854656"/>
        <c:scaling>
          <c:orientation val="minMax"/>
        </c:scaling>
        <c:axPos val="b"/>
        <c:tickLblPos val="nextTo"/>
        <c:crossAx val="62856192"/>
        <c:crosses val="autoZero"/>
        <c:auto val="1"/>
        <c:lblAlgn val="ctr"/>
        <c:lblOffset val="100"/>
      </c:catAx>
      <c:valAx>
        <c:axId val="62856192"/>
        <c:scaling>
          <c:orientation val="minMax"/>
        </c:scaling>
        <c:axPos val="l"/>
        <c:majorGridlines/>
        <c:numFmt formatCode="General" sourceLinked="1"/>
        <c:tickLblPos val="nextTo"/>
        <c:crossAx val="6285465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Мониторинг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младшая</c:v>
                </c:pt>
                <c:pt idx="1">
                  <c:v>средняя</c:v>
                </c:pt>
                <c:pt idx="2">
                  <c:v>старшая</c:v>
                </c:pt>
                <c:pt idx="3">
                  <c:v>подготовительная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89</c:v>
                </c:pt>
                <c:pt idx="1">
                  <c:v>86</c:v>
                </c:pt>
                <c:pt idx="2">
                  <c:v>89</c:v>
                </c:pt>
                <c:pt idx="3">
                  <c:v>88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plus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643182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«СОВРЕМЕННЫЙ ДЕТСКИЙ САД»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0"/>
            <a:ext cx="7854696" cy="1752600"/>
          </a:xfrm>
        </p:spPr>
        <p:txBody>
          <a:bodyPr>
            <a:normAutofit lnSpcReduction="10000"/>
          </a:bodyPr>
          <a:lstStyle/>
          <a:p>
            <a:pPr algn="ctr"/>
            <a:endParaRPr lang="ru-RU" dirty="0" smtClean="0"/>
          </a:p>
          <a:p>
            <a:pPr algn="ctr"/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Методический семинар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4643446"/>
            <a:ext cx="7929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Подготовила: Воспитатель МДОУ  детский сад «Берёзка»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Чекменева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Н.В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Особенности образовательного процесса по ФГОС</a:t>
            </a:r>
            <a:endParaRPr lang="ru-RU" dirty="0"/>
          </a:p>
        </p:txBody>
      </p:sp>
      <p:pic>
        <p:nvPicPr>
          <p:cNvPr id="4" name="Содержимое 3" descr="фгос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359" t="-4348"/>
          <a:stretch>
            <a:fillRect/>
          </a:stretch>
        </p:blipFill>
        <p:spPr>
          <a:xfrm>
            <a:off x="1785918" y="1857364"/>
            <a:ext cx="5552275" cy="4363269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I:\DCIM\100OLYMP\P112187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3712110" cy="2571768"/>
          </a:xfrm>
          <a:prstGeom prst="rect">
            <a:avLst/>
          </a:prstGeom>
          <a:noFill/>
        </p:spPr>
      </p:pic>
      <p:pic>
        <p:nvPicPr>
          <p:cNvPr id="5" name="Содержимое 3" descr="кр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857496"/>
            <a:ext cx="3915865" cy="2950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4876" y="92867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I:\DCIM\103MSDCF\DSC043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3857105" cy="2714105"/>
          </a:xfrm>
          <a:prstGeom prst="rect">
            <a:avLst/>
          </a:prstGeom>
          <a:noFill/>
        </p:spPr>
      </p:pic>
      <p:pic>
        <p:nvPicPr>
          <p:cNvPr id="5" name="Picture 2" descr="I:\DCIM\100OLYMP\P11218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71810"/>
            <a:ext cx="3776350" cy="27531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4714884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ОГОГ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071546"/>
            <a:ext cx="3896116" cy="2922087"/>
          </a:xfrm>
        </p:spPr>
      </p:pic>
      <p:pic>
        <p:nvPicPr>
          <p:cNvPr id="5" name="Рисунок 4" descr="ОГО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439" y="3240528"/>
            <a:ext cx="4263885" cy="29745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3538" y="1214422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i.mycdn.me/image?t=3&amp;bid=771137416342&amp;id=771137416342&amp;plc=WEB&amp;tkn=*VuTx6uAGaJaKzoNLGdvg8F7cu1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4357718" cy="3136911"/>
          </a:xfrm>
          <a:prstGeom prst="rect">
            <a:avLst/>
          </a:prstGeom>
          <a:noFill/>
        </p:spPr>
      </p:pic>
      <p:pic>
        <p:nvPicPr>
          <p:cNvPr id="5" name="Picture 4" descr="https://i.mycdn.me/image?t=3&amp;bid=480138453398&amp;id=480138453398&amp;plc=WEB&amp;tkn=*LNsEX6Kr7ol6E9GicUvswZlAc_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429000"/>
            <a:ext cx="4143404" cy="32147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5214950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Художественно -эстетическое развитие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ownloads\23 февраля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928670"/>
            <a:ext cx="3786214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Содержимое 3" descr="ВА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48" y="928670"/>
            <a:ext cx="3273210" cy="1970588"/>
          </a:xfrm>
        </p:spPr>
      </p:pic>
      <p:pic>
        <p:nvPicPr>
          <p:cNvPr id="6" name="Рисунок 5" descr="клу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714356"/>
            <a:ext cx="3071834" cy="2643206"/>
          </a:xfrm>
          <a:prstGeom prst="rect">
            <a:avLst/>
          </a:prstGeom>
        </p:spPr>
      </p:pic>
      <p:pic>
        <p:nvPicPr>
          <p:cNvPr id="8" name="Содержимое 3" descr="ЕН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3286124"/>
            <a:ext cx="3000396" cy="2000952"/>
          </a:xfrm>
          <a:prstGeom prst="rect">
            <a:avLst/>
          </a:prstGeom>
        </p:spPr>
      </p:pic>
      <p:pic>
        <p:nvPicPr>
          <p:cNvPr id="1027" name="Picture 3" descr="C:\Users\1\Downloads\библия.jpg"/>
          <p:cNvPicPr>
            <a:picLocks noChangeAspect="1" noChangeArrowheads="1"/>
          </p:cNvPicPr>
          <p:nvPr/>
        </p:nvPicPr>
        <p:blipFill>
          <a:blip r:embed="rId5" cstate="print"/>
          <a:srcRect l="10526" t="34694" r="7018"/>
          <a:stretch>
            <a:fillRect/>
          </a:stretch>
        </p:blipFill>
        <p:spPr bwMode="auto">
          <a:xfrm>
            <a:off x="2214546" y="3857628"/>
            <a:ext cx="3357586" cy="22859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596" y="4429132"/>
            <a:ext cx="1428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Социально- коммуникативное развитие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 descr="C:\Users\1\Downloads\день российского флага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928670"/>
            <a:ext cx="3714776" cy="2994035"/>
          </a:xfrm>
          <a:prstGeom prst="rect">
            <a:avLst/>
          </a:prstGeom>
          <a:noFill/>
        </p:spPr>
      </p:pic>
      <p:pic>
        <p:nvPicPr>
          <p:cNvPr id="3076" name="Picture 4" descr="https://i.mycdn.me/image?t=3&amp;bid=560430868896&amp;id=560430868896&amp;plc=WEB&amp;tkn=*myP4e_scS2_1qz5waTubsBv5lb4"/>
          <p:cNvPicPr>
            <a:picLocks noChangeAspect="1" noChangeArrowheads="1"/>
          </p:cNvPicPr>
          <p:nvPr/>
        </p:nvPicPr>
        <p:blipFill>
          <a:blip r:embed="rId3"/>
          <a:srcRect t="25782" r="31373"/>
          <a:stretch>
            <a:fillRect/>
          </a:stretch>
        </p:blipFill>
        <p:spPr bwMode="auto">
          <a:xfrm>
            <a:off x="5357818" y="928670"/>
            <a:ext cx="3071834" cy="2762236"/>
          </a:xfrm>
          <a:prstGeom prst="rect">
            <a:avLst/>
          </a:prstGeom>
          <a:noFill/>
        </p:spPr>
      </p:pic>
      <p:pic>
        <p:nvPicPr>
          <p:cNvPr id="3078" name="Picture 6" descr="https://i.mycdn.me/image?t=3&amp;bid=560430727072&amp;id=560430727072&amp;plc=WEB&amp;tkn=*mVhmhLPnznzCdO3kjYV_7Ta35Sc"/>
          <p:cNvPicPr>
            <a:picLocks noChangeAspect="1" noChangeArrowheads="1"/>
          </p:cNvPicPr>
          <p:nvPr/>
        </p:nvPicPr>
        <p:blipFill>
          <a:blip r:embed="rId4"/>
          <a:srcRect l="22879" t="26495"/>
          <a:stretch>
            <a:fillRect/>
          </a:stretch>
        </p:blipFill>
        <p:spPr bwMode="auto">
          <a:xfrm>
            <a:off x="1000100" y="4071942"/>
            <a:ext cx="3130541" cy="2576506"/>
          </a:xfrm>
          <a:prstGeom prst="rect">
            <a:avLst/>
          </a:prstGeom>
          <a:noFill/>
        </p:spPr>
      </p:pic>
      <p:pic>
        <p:nvPicPr>
          <p:cNvPr id="3080" name="Picture 8" descr="https://i.mycdn.me/image?t=3&amp;bid=560431207584&amp;id=560431207584&amp;plc=WEB&amp;tkn=*erSvt8D3cc8ZN5W4_GzicXbos0M"/>
          <p:cNvPicPr>
            <a:picLocks noChangeAspect="1" noChangeArrowheads="1"/>
          </p:cNvPicPr>
          <p:nvPr/>
        </p:nvPicPr>
        <p:blipFill>
          <a:blip r:embed="rId5"/>
          <a:srcRect r="22812"/>
          <a:stretch>
            <a:fillRect/>
          </a:stretch>
        </p:blipFill>
        <p:spPr bwMode="auto">
          <a:xfrm>
            <a:off x="4786314" y="3929066"/>
            <a:ext cx="2857520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Современный воспитатель</a:t>
            </a:r>
            <a:endParaRPr lang="ru-RU" dirty="0"/>
          </a:p>
        </p:txBody>
      </p:sp>
      <p:pic>
        <p:nvPicPr>
          <p:cNvPr id="8" name="Содержимое 7" descr="вос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5073" y="1935163"/>
            <a:ext cx="6213853" cy="4389437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юбов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000108"/>
            <a:ext cx="5852583" cy="3929090"/>
          </a:xfrm>
        </p:spPr>
      </p:pic>
      <p:sp>
        <p:nvSpPr>
          <p:cNvPr id="5" name="TextBox 4"/>
          <p:cNvSpPr txBox="1"/>
          <p:nvPr/>
        </p:nvSpPr>
        <p:spPr>
          <a:xfrm flipH="1">
            <a:off x="2613591" y="5072074"/>
            <a:ext cx="3744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Самое главное качество –любовь к детям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диагностика знаний подгот.гр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929" t="8996" r="28213" b="13383"/>
          <a:stretch>
            <a:fillRect/>
          </a:stretch>
        </p:blipFill>
        <p:spPr>
          <a:xfrm rot="5400000">
            <a:off x="1241890" y="-115424"/>
            <a:ext cx="1928826" cy="4302766"/>
          </a:xfrm>
        </p:spPr>
      </p:pic>
      <p:pic>
        <p:nvPicPr>
          <p:cNvPr id="6" name="Рисунок 5" descr="диагностика знаний 001.jpg"/>
          <p:cNvPicPr>
            <a:picLocks noChangeAspect="1"/>
          </p:cNvPicPr>
          <p:nvPr/>
        </p:nvPicPr>
        <p:blipFill>
          <a:blip r:embed="rId3" cstate="print"/>
          <a:srcRect l="31375" t="6097" r="29942" b="19512"/>
          <a:stretch>
            <a:fillRect/>
          </a:stretch>
        </p:blipFill>
        <p:spPr>
          <a:xfrm rot="5400000">
            <a:off x="5759986" y="26435"/>
            <a:ext cx="2000265" cy="4519116"/>
          </a:xfrm>
          <a:prstGeom prst="rect">
            <a:avLst/>
          </a:prstGeom>
        </p:spPr>
      </p:pic>
      <p:pic>
        <p:nvPicPr>
          <p:cNvPr id="7" name="Рисунок 6" descr="Мониторинг развития 001.jpg"/>
          <p:cNvPicPr>
            <a:picLocks noChangeAspect="1"/>
          </p:cNvPicPr>
          <p:nvPr/>
        </p:nvPicPr>
        <p:blipFill>
          <a:blip r:embed="rId4" cstate="print"/>
          <a:srcRect l="17048" t="52083" r="4153"/>
          <a:stretch>
            <a:fillRect/>
          </a:stretch>
        </p:blipFill>
        <p:spPr>
          <a:xfrm>
            <a:off x="428596" y="3286124"/>
            <a:ext cx="3929090" cy="3286124"/>
          </a:xfrm>
          <a:prstGeom prst="rect">
            <a:avLst/>
          </a:prstGeom>
        </p:spPr>
      </p:pic>
      <p:pic>
        <p:nvPicPr>
          <p:cNvPr id="8" name="Рисунок 7" descr="мониторинг развития в % 001.jpg"/>
          <p:cNvPicPr>
            <a:picLocks noChangeAspect="1"/>
          </p:cNvPicPr>
          <p:nvPr/>
        </p:nvPicPr>
        <p:blipFill>
          <a:blip r:embed="rId5" cstate="print"/>
          <a:srcRect l="17048" t="7291" r="-145" b="55208"/>
          <a:stretch>
            <a:fillRect/>
          </a:stretch>
        </p:blipFill>
        <p:spPr>
          <a:xfrm>
            <a:off x="4714876" y="3571876"/>
            <a:ext cx="4143404" cy="257176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/>
          <a:lstStyle/>
          <a:p>
            <a:r>
              <a:rPr lang="ru-RU" dirty="0" smtClean="0"/>
              <a:t>Информационно усложняется</a:t>
            </a:r>
            <a:endParaRPr lang="ru-RU" dirty="0"/>
          </a:p>
        </p:txBody>
      </p:sp>
      <p:pic>
        <p:nvPicPr>
          <p:cNvPr id="4" name="Содержимое 3" descr="ми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361195">
            <a:off x="340144" y="1745557"/>
            <a:ext cx="3452964" cy="2581802"/>
          </a:xfrm>
        </p:spPr>
      </p:pic>
      <p:pic>
        <p:nvPicPr>
          <p:cNvPr id="5" name="Рисунок 4" descr="мир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247">
            <a:off x="3967813" y="2791171"/>
            <a:ext cx="4823460" cy="3657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ониторинг развития в цифрах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470" t="9621" r="754" b="44810"/>
          <a:stretch>
            <a:fillRect/>
          </a:stretch>
        </p:blipFill>
        <p:spPr>
          <a:xfrm>
            <a:off x="500034" y="745719"/>
            <a:ext cx="3929090" cy="2683281"/>
          </a:xfrm>
        </p:spPr>
      </p:pic>
      <p:pic>
        <p:nvPicPr>
          <p:cNvPr id="5" name="Рисунок 4" descr="подготовительная группа 001.jpg"/>
          <p:cNvPicPr>
            <a:picLocks noChangeAspect="1"/>
          </p:cNvPicPr>
          <p:nvPr/>
        </p:nvPicPr>
        <p:blipFill>
          <a:blip r:embed="rId3" cstate="print"/>
          <a:srcRect l="15760" t="6250" r="8307" b="55208"/>
          <a:stretch>
            <a:fillRect/>
          </a:stretch>
        </p:blipFill>
        <p:spPr>
          <a:xfrm>
            <a:off x="5072066" y="857232"/>
            <a:ext cx="3786214" cy="2643206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/>
        </p:nvGraphicFramePr>
        <p:xfrm>
          <a:off x="785786" y="3500438"/>
          <a:ext cx="4143404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072066" y="4429132"/>
          <a:ext cx="3743332" cy="2028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Мои </a:t>
            </a:r>
            <a:r>
              <a:rPr lang="ru-RU" dirty="0" err="1" smtClean="0"/>
              <a:t>лэпбуки</a:t>
            </a:r>
            <a:endParaRPr lang="ru-RU" dirty="0"/>
          </a:p>
        </p:txBody>
      </p:sp>
      <p:pic>
        <p:nvPicPr>
          <p:cNvPr id="7" name="Содержимое 6" descr="дикие животны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285992"/>
            <a:ext cx="2571768" cy="3429024"/>
          </a:xfrm>
        </p:spPr>
      </p:pic>
      <p:pic>
        <p:nvPicPr>
          <p:cNvPr id="1027" name="Picture 3" descr="C:\Users\1\Downloads\Лэпбук Дикие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214686"/>
            <a:ext cx="4572032" cy="23172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домашние.jpg"/>
          <p:cNvPicPr>
            <a:picLocks noGrp="1" noChangeAspect="1"/>
          </p:cNvPicPr>
          <p:nvPr>
            <p:ph idx="1"/>
          </p:nvPr>
        </p:nvPicPr>
        <p:blipFill>
          <a:blip r:embed="rId2"/>
          <a:srcRect l="22484" t="7836" r="29430" b="6011"/>
          <a:stretch>
            <a:fillRect/>
          </a:stretch>
        </p:blipFill>
        <p:spPr>
          <a:xfrm>
            <a:off x="3357554" y="714356"/>
            <a:ext cx="2232853" cy="3000396"/>
          </a:xfrm>
        </p:spPr>
      </p:pic>
      <p:pic>
        <p:nvPicPr>
          <p:cNvPr id="5" name="Рисунок 4" descr="домашние1.jpg"/>
          <p:cNvPicPr>
            <a:picLocks noChangeAspect="1"/>
          </p:cNvPicPr>
          <p:nvPr/>
        </p:nvPicPr>
        <p:blipFill>
          <a:blip r:embed="rId3"/>
          <a:srcRect t="20197" r="1660" b="4433"/>
          <a:stretch>
            <a:fillRect/>
          </a:stretch>
        </p:blipFill>
        <p:spPr>
          <a:xfrm>
            <a:off x="1428728" y="3786190"/>
            <a:ext cx="6395933" cy="291533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Современный родитель</a:t>
            </a:r>
            <a:endParaRPr lang="ru-RU" dirty="0"/>
          </a:p>
        </p:txBody>
      </p:sp>
      <p:pic>
        <p:nvPicPr>
          <p:cNvPr id="4" name="Содержимое 3" descr="пред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428868"/>
            <a:ext cx="5391150" cy="3233735"/>
          </a:xfr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Родитель-помощник</a:t>
            </a:r>
            <a:endParaRPr lang="ru-RU" dirty="0"/>
          </a:p>
        </p:txBody>
      </p:sp>
      <p:pic>
        <p:nvPicPr>
          <p:cNvPr id="4" name="Содержимое 3" descr="дети-помощники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7592" y="1935163"/>
            <a:ext cx="6148815" cy="4389437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Родитель-наблюдатель</a:t>
            </a:r>
            <a:endParaRPr lang="ru-RU" dirty="0"/>
          </a:p>
        </p:txBody>
      </p:sp>
      <p:pic>
        <p:nvPicPr>
          <p:cNvPr id="22530" name="Picture 2" descr="H:\1430142840_istock_000009086703mediu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77011" y="1935163"/>
            <a:ext cx="6589977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Родитель-оппонент</a:t>
            </a:r>
            <a:endParaRPr lang="ru-RU" dirty="0"/>
          </a:p>
        </p:txBody>
      </p:sp>
      <p:pic>
        <p:nvPicPr>
          <p:cNvPr id="21506" name="Picture 2" descr="H:\1-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79922" y="1935163"/>
            <a:ext cx="6584156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РЕУГОЛЬН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397" y="2071678"/>
            <a:ext cx="4004727" cy="3927774"/>
          </a:xfrm>
        </p:spPr>
      </p:pic>
      <p:pic>
        <p:nvPicPr>
          <p:cNvPr id="1026" name="Picture 2" descr="C:\Users\1\Downloads\ТРЕУГОЛЬНИК.jp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449794"/>
            <a:ext cx="3571900" cy="33975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4983" y="2967335"/>
            <a:ext cx="7685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за внимание!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иплом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5783158">
            <a:off x="721641" y="2250630"/>
            <a:ext cx="2968183" cy="4082415"/>
          </a:xfrm>
        </p:spPr>
      </p:pic>
      <p:pic>
        <p:nvPicPr>
          <p:cNvPr id="7" name="Рисунок 6" descr="свидельство1 001.jpg"/>
          <p:cNvPicPr>
            <a:picLocks noChangeAspect="1"/>
          </p:cNvPicPr>
          <p:nvPr/>
        </p:nvPicPr>
        <p:blipFill>
          <a:blip r:embed="rId3" cstate="print"/>
          <a:srcRect t="3125" b="43750"/>
          <a:stretch>
            <a:fillRect/>
          </a:stretch>
        </p:blipFill>
        <p:spPr>
          <a:xfrm rot="571663">
            <a:off x="4432956" y="1061892"/>
            <a:ext cx="4471481" cy="3267231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етод служба1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071546"/>
            <a:ext cx="2815653" cy="3929090"/>
          </a:xfrm>
          <a:prstGeom prst="rect">
            <a:avLst/>
          </a:prstGeom>
        </p:spPr>
      </p:pic>
      <p:pic>
        <p:nvPicPr>
          <p:cNvPr id="7" name="Рисунок 6" descr="Метод служба 001.jpg"/>
          <p:cNvPicPr>
            <a:picLocks noChangeAspect="1"/>
          </p:cNvPicPr>
          <p:nvPr/>
        </p:nvPicPr>
        <p:blipFill>
          <a:blip r:embed="rId3" cstate="print"/>
          <a:srcRect l="29338" t="13064" r="7353" b="19984"/>
          <a:stretch>
            <a:fillRect/>
          </a:stretch>
        </p:blipFill>
        <p:spPr>
          <a:xfrm>
            <a:off x="5733792" y="980377"/>
            <a:ext cx="2701330" cy="3007649"/>
          </a:xfrm>
          <a:prstGeom prst="rect">
            <a:avLst/>
          </a:prstGeom>
        </p:spPr>
      </p:pic>
      <p:pic>
        <p:nvPicPr>
          <p:cNvPr id="8" name="Содержимое 3" descr="ФГОС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942070" y="3916054"/>
            <a:ext cx="2352955" cy="3236236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формваааа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643050"/>
            <a:ext cx="5852583" cy="4389437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342902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Общение  педагога с родителями строится на принципах: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доверия,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диалога;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партнерства;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учета интересов родителей;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опыта в воспитании детей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Современный ребёнок-какой он?</a:t>
            </a:r>
            <a:endParaRPr lang="ru-RU" dirty="0"/>
          </a:p>
        </p:txBody>
      </p:sp>
      <p:pic>
        <p:nvPicPr>
          <p:cNvPr id="4" name="Содержимое 3" descr="3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857364"/>
            <a:ext cx="4572000" cy="3889638"/>
          </a:xfrm>
          <a:prstGeom prst="rect">
            <a:avLst/>
          </a:prstGeom>
        </p:spPr>
      </p:pic>
      <p:pic>
        <p:nvPicPr>
          <p:cNvPr id="5" name="Рисунок 4" descr="при.jpg"/>
          <p:cNvPicPr>
            <a:picLocks noChangeAspect="1"/>
          </p:cNvPicPr>
          <p:nvPr/>
        </p:nvPicPr>
        <p:blipFill>
          <a:blip r:embed="rId3"/>
          <a:srcRect l="7692" r="7691"/>
          <a:stretch>
            <a:fillRect/>
          </a:stretch>
        </p:blipFill>
        <p:spPr>
          <a:xfrm>
            <a:off x="5286380" y="1857364"/>
            <a:ext cx="3546799" cy="3976701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736"/>
            <a:ext cx="3500462" cy="2622297"/>
          </a:xfrm>
        </p:spPr>
      </p:pic>
      <p:pic>
        <p:nvPicPr>
          <p:cNvPr id="5" name="Рисунок 4" descr="н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857232"/>
            <a:ext cx="3935160" cy="2619379"/>
          </a:xfrm>
          <a:prstGeom prst="rect">
            <a:avLst/>
          </a:prstGeom>
        </p:spPr>
      </p:pic>
      <p:pic>
        <p:nvPicPr>
          <p:cNvPr id="6" name="Рисунок 5" descr="к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4394168"/>
            <a:ext cx="2857520" cy="22495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2066" y="3429000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Стремительные, смелые 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креативные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4714884"/>
            <a:ext cx="2857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нацелены на получение быстрого и готового результата нажатием кнопки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072074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самого рождения  сталкиваются с высокотехнологичными достижениями</a:t>
            </a:r>
            <a:endParaRPr lang="ru-RU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мозг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857232"/>
            <a:ext cx="3086100" cy="2047875"/>
          </a:xfrm>
        </p:spPr>
      </p:pic>
      <p:pic>
        <p:nvPicPr>
          <p:cNvPr id="5" name="Рисунок 4" descr="мд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785794"/>
            <a:ext cx="3076575" cy="2047875"/>
          </a:xfrm>
          <a:prstGeom prst="rect">
            <a:avLst/>
          </a:prstGeom>
        </p:spPr>
      </p:pic>
      <p:pic>
        <p:nvPicPr>
          <p:cNvPr id="6" name="Рисунок 5" descr="золотой ребено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3429000"/>
            <a:ext cx="3238500" cy="3214710"/>
          </a:xfrm>
          <a:prstGeom prst="rect">
            <a:avLst/>
          </a:prstGeom>
        </p:spPr>
      </p:pic>
      <p:pic>
        <p:nvPicPr>
          <p:cNvPr id="7" name="Рисунок 6" descr="двиг.талан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4000504"/>
            <a:ext cx="3171870" cy="2643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58" y="2928934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с особо развитым мышлением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29488" y="1142984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–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лидеры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3570" y="2857496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– «Золотые руки»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414</TotalTime>
  <Words>125</Words>
  <PresentationFormat>Экран (4:3)</PresentationFormat>
  <Paragraphs>35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«СОВРЕМЕННЫЙ ДЕТСКИЙ САД»</vt:lpstr>
      <vt:lpstr>Информационно усложняется</vt:lpstr>
      <vt:lpstr>Слайд 3</vt:lpstr>
      <vt:lpstr>Слайд 4</vt:lpstr>
      <vt:lpstr>Слайд 5</vt:lpstr>
      <vt:lpstr>Слайд 6</vt:lpstr>
      <vt:lpstr>Современный ребёнок-какой он?</vt:lpstr>
      <vt:lpstr>Слайд 8</vt:lpstr>
      <vt:lpstr>Слайд 9</vt:lpstr>
      <vt:lpstr>Особенности образовательного процесса по ФГОС</vt:lpstr>
      <vt:lpstr>Слайд 11</vt:lpstr>
      <vt:lpstr>Слайд 12</vt:lpstr>
      <vt:lpstr>Слайд 13</vt:lpstr>
      <vt:lpstr>Слайд 14</vt:lpstr>
      <vt:lpstr>Слайд 15</vt:lpstr>
      <vt:lpstr>Слайд 16</vt:lpstr>
      <vt:lpstr>Современный воспитатель</vt:lpstr>
      <vt:lpstr>Слайд 18</vt:lpstr>
      <vt:lpstr>Слайд 19</vt:lpstr>
      <vt:lpstr>Слайд 20</vt:lpstr>
      <vt:lpstr>Мои лэпбуки</vt:lpstr>
      <vt:lpstr>Слайд 22</vt:lpstr>
      <vt:lpstr>Современный родитель</vt:lpstr>
      <vt:lpstr>Родитель-помощник</vt:lpstr>
      <vt:lpstr>Родитель-наблюдатель</vt:lpstr>
      <vt:lpstr>Родитель-оппонент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</dc:title>
  <dc:creator>1</dc:creator>
  <cp:lastModifiedBy>1</cp:lastModifiedBy>
  <cp:revision>45</cp:revision>
  <dcterms:created xsi:type="dcterms:W3CDTF">2016-10-17T15:38:08Z</dcterms:created>
  <dcterms:modified xsi:type="dcterms:W3CDTF">2017-01-19T18:18:07Z</dcterms:modified>
</cp:coreProperties>
</file>